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9" r:id="rId4"/>
    <p:sldId id="266" r:id="rId5"/>
    <p:sldId id="267" r:id="rId6"/>
    <p:sldId id="275" r:id="rId7"/>
    <p:sldId id="258" r:id="rId8"/>
    <p:sldId id="281" r:id="rId9"/>
    <p:sldId id="268" r:id="rId10"/>
    <p:sldId id="283" r:id="rId11"/>
    <p:sldId id="280" r:id="rId12"/>
    <p:sldId id="279" r:id="rId13"/>
    <p:sldId id="265" r:id="rId14"/>
    <p:sldId id="276" r:id="rId15"/>
    <p:sldId id="277" r:id="rId16"/>
    <p:sldId id="269" r:id="rId17"/>
    <p:sldId id="271" r:id="rId18"/>
    <p:sldId id="282" r:id="rId19"/>
    <p:sldId id="285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CA0624-20FD-9D25-EF92-DFDC4D562F13}" v="5" dt="2021-11-09T21:40:11.855"/>
    <p1510:client id="{4E003F57-29E7-4B32-5806-6D726B698FA2}" v="5" dt="2021-11-11T14:55:14.436"/>
    <p1510:client id="{DC66F581-AD97-446B-8C73-99EF58E4887A}" v="5" dt="2021-11-09T21:50:05.538"/>
    <p1510:client id="{F1230A6E-AAB9-865E-9414-1AB6BFB24CE2}" v="17" dt="2021-11-09T22:02:38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5041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6330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865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3772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1a4f0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501a4f0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283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1a4f0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501a4f0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6322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283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8285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1a4f0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501a4f0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465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222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1a4f0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501a4f0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53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2502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80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7250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435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590800" y="-533399"/>
            <a:ext cx="3962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76990" y="5562600"/>
            <a:ext cx="2486637" cy="1142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685800" y="614424"/>
            <a:ext cx="7772400" cy="132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800"/>
              <a:buFont typeface="Calibri"/>
              <a:buNone/>
            </a:pPr>
            <a:r>
              <a:rPr lang="en-US" sz="3200"/>
              <a:t>SPIDAR: </a:t>
            </a:r>
            <a:br>
              <a:rPr lang="en-US" sz="3200"/>
            </a:br>
            <a:r>
              <a:rPr lang="en-US" sz="3200"/>
              <a:t>Spectroscopic Imaging Data Analysis Routine </a:t>
            </a:r>
            <a:br>
              <a:rPr lang="en-US" sz="4800"/>
            </a:br>
            <a:endParaRPr sz="2667" i="1"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35193" y="1720646"/>
            <a:ext cx="887361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400">
                <a:solidFill>
                  <a:srgbClr val="92CCDC"/>
                </a:solidFill>
              </a:rPr>
              <a:t>Student: Vladimir </a:t>
            </a:r>
            <a:r>
              <a:rPr lang="en-US" sz="2400" err="1">
                <a:solidFill>
                  <a:srgbClr val="92CCDC"/>
                </a:solidFill>
              </a:rPr>
              <a:t>Khabaev</a:t>
            </a:r>
            <a:r>
              <a:rPr lang="en-US" sz="2400">
                <a:solidFill>
                  <a:srgbClr val="92CCDC"/>
                </a:solidFill>
              </a:rPr>
              <a:t>, Community College of Rhode Island (CCRI)</a:t>
            </a:r>
            <a:endParaRPr sz="240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400">
                <a:solidFill>
                  <a:srgbClr val="92CCDC"/>
                </a:solidFill>
              </a:rPr>
              <a:t>Mentor: Gaurav Khanna, University of Rhode Island (URI)</a:t>
            </a:r>
            <a:endParaRPr sz="2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400">
                <a:solidFill>
                  <a:srgbClr val="92CCDC"/>
                </a:solidFill>
              </a:rPr>
              <a:t>Researcher:  Brendan Britton, CCRI</a:t>
            </a:r>
            <a:endParaRPr sz="240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endParaRPr sz="160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92CCDC"/>
              </a:buClr>
              <a:buSzPts val="1600"/>
              <a:buNone/>
            </a:pPr>
            <a:r>
              <a:rPr lang="en-US" sz="2000">
                <a:solidFill>
                  <a:srgbClr val="92CCDC"/>
                </a:solidFill>
              </a:rPr>
              <a:t>July 7, 2021</a:t>
            </a:r>
            <a:endParaRPr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1" t="25329" r="15208" b="36260"/>
          <a:stretch/>
        </p:blipFill>
        <p:spPr>
          <a:xfrm>
            <a:off x="2662082" y="3429000"/>
            <a:ext cx="3569110" cy="30829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1263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5 sec exposure of star Arcturus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80" y="1011648"/>
            <a:ext cx="6313240" cy="47156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854" y="3205930"/>
            <a:ext cx="1423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Slit axis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6720" y="5643961"/>
            <a:ext cx="4548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Spectral axis (wavelength)</a:t>
            </a:r>
            <a:endParaRPr lang="en-US" sz="320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47252" y="1269345"/>
            <a:ext cx="29496" cy="210012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616423" y="5319252"/>
            <a:ext cx="4322261" cy="2949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7872" y="4220081"/>
            <a:ext cx="1556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Red end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23010" y="4128409"/>
            <a:ext cx="1651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B0F0"/>
                </a:solidFill>
                <a:latin typeface="Calibri"/>
                <a:cs typeface="Calibri"/>
                <a:sym typeface="Calibri"/>
              </a:rPr>
              <a:t>Blue end</a:t>
            </a:r>
            <a:endParaRPr lang="en-US" sz="32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8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1263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Raw data 10min exposure of 3C273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80" y="1161653"/>
            <a:ext cx="6313240" cy="43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3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67032" y="244332"/>
            <a:ext cx="833283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sz="3600"/>
              <a:t>Photon collection obeys Poisson statistics!</a:t>
            </a:r>
            <a:endParaRPr sz="3600"/>
          </a:p>
        </p:txBody>
      </p:sp>
      <p:pic>
        <p:nvPicPr>
          <p:cNvPr id="2050" name="Picture 2" descr="Poisson distrib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5" y="1555641"/>
            <a:ext cx="4186801" cy="38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81706" y="2326589"/>
                <a:ext cx="32517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𝑒𝑥𝑝𝑜𝑠𝑢𝑟𝑒</m:t>
                      </m:r>
                      <m: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706" y="2326589"/>
                <a:ext cx="325172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81706" y="3174924"/>
                <a:ext cx="3530390" cy="614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𝑒𝑥𝑝𝑜𝑠𝑢𝑟𝑒</m:t>
                          </m:r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e>
                      </m:rad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706" y="3174924"/>
                <a:ext cx="3530390" cy="6141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99984" y="4114181"/>
                <a:ext cx="3957365" cy="614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𝑒𝑥𝑝𝑜𝑠𝑢𝑟𝑒</m:t>
                          </m:r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e>
                      </m:rad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84" y="4114181"/>
                <a:ext cx="3957365" cy="6141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856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Full spectrum of 3C273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653"/>
            <a:ext cx="9144000" cy="36726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6977" y="5665887"/>
            <a:ext cx="46714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North et. al, Astronomy and Astrophysics · October 1999</a:t>
            </a:r>
          </a:p>
        </p:txBody>
      </p:sp>
    </p:spTree>
    <p:extLst>
      <p:ext uri="{BB962C8B-B14F-4D97-AF65-F5344CB8AC3E}">
        <p14:creationId xmlns:p14="http://schemas.microsoft.com/office/powerpoint/2010/main" val="16316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Data Analysis: IRAF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93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2644877" y="0"/>
            <a:ext cx="4104968" cy="73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3600"/>
              <a:t>Data Analysis: IRAF</a:t>
            </a:r>
            <a:endParaRPr sz="3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577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0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/>
              <a:t>3C273 H-</a:t>
            </a:r>
            <a:r>
              <a:rPr lang="el-GR"/>
              <a:t>α</a:t>
            </a:r>
            <a:r>
              <a:rPr lang="en-US"/>
              <a:t> 7-10min spectrum stack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50" y="977905"/>
            <a:ext cx="6366900" cy="47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27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199" y="-1278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/>
              <a:t>3C273 H-</a:t>
            </a:r>
            <a:r>
              <a:rPr lang="el-GR"/>
              <a:t>β</a:t>
            </a:r>
            <a:r>
              <a:rPr lang="en-US"/>
              <a:t> 7-spectrum stack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34" y="816161"/>
            <a:ext cx="6385131" cy="47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90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Preliminary Results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1142507"/>
            <a:ext cx="8229600" cy="475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4400"/>
            </a:pPr>
            <a:r>
              <a:rPr lang="en-US" sz="3600"/>
              <a:t>H-alpha</a:t>
            </a:r>
          </a:p>
          <a:p>
            <a:pPr fontAlgn="base"/>
            <a:r>
              <a:rPr lang="en-US" sz="3600"/>
              <a:t>H</a:t>
            </a:r>
            <a:r>
              <a:rPr lang="el-GR"/>
              <a:t>α</a:t>
            </a:r>
            <a:r>
              <a:rPr lang="en-US" sz="3600"/>
              <a:t> λ=7945Å  (Rest H</a:t>
            </a:r>
            <a:r>
              <a:rPr lang="el-GR" sz="3600"/>
              <a:t> α</a:t>
            </a:r>
            <a:r>
              <a:rPr lang="en-US" sz="3600"/>
              <a:t> is at λ=6563Å)</a:t>
            </a:r>
          </a:p>
          <a:p>
            <a:pPr fontAlgn="base"/>
            <a:r>
              <a:rPr lang="en-US" sz="3600"/>
              <a:t>Redshift of z=0.156 </a:t>
            </a:r>
          </a:p>
          <a:p>
            <a:pPr fontAlgn="base"/>
            <a:r>
              <a:rPr lang="en-US" sz="3600"/>
              <a:t>Current best estimate is z=0.158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sz="3600"/>
              <a:t>H-beta</a:t>
            </a:r>
          </a:p>
          <a:p>
            <a:pPr fontAlgn="base"/>
            <a:r>
              <a:rPr lang="en-US"/>
              <a:t>Hβ λ=5633Å  (Rest Hβ is at λ=4861Å)</a:t>
            </a:r>
          </a:p>
          <a:p>
            <a:pPr fontAlgn="base"/>
            <a:r>
              <a:rPr lang="en-US"/>
              <a:t>Redshift of z=0.1588 </a:t>
            </a:r>
          </a:p>
          <a:p>
            <a:pPr fontAlgn="base"/>
            <a:r>
              <a:rPr lang="en-US"/>
              <a:t>Current best estimate is z=0.1583</a:t>
            </a:r>
          </a:p>
        </p:txBody>
      </p:sp>
    </p:spTree>
    <p:extLst>
      <p:ext uri="{BB962C8B-B14F-4D97-AF65-F5344CB8AC3E}">
        <p14:creationId xmlns:p14="http://schemas.microsoft.com/office/powerpoint/2010/main" val="3300962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685800" y="1010718"/>
            <a:ext cx="7772400" cy="110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800"/>
              <a:buFont typeface="Calibri"/>
              <a:buNone/>
            </a:pPr>
            <a:r>
              <a:rPr lang="en-US" sz="3200" dirty="0"/>
              <a:t>SPIDAR </a:t>
            </a:r>
            <a:br>
              <a:rPr lang="en-US" sz="3200" dirty="0"/>
            </a:br>
            <a:r>
              <a:rPr lang="en-US" sz="3200" dirty="0" err="1"/>
              <a:t>SPectroscopic</a:t>
            </a:r>
            <a:r>
              <a:rPr lang="en-US" sz="3200" dirty="0"/>
              <a:t> Imaging Data Analysis Routine </a:t>
            </a:r>
            <a:br>
              <a:rPr lang="en-US" sz="4800" dirty="0"/>
            </a:br>
            <a:endParaRPr sz="2667" i="1" dirty="0"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35193" y="1970093"/>
            <a:ext cx="887361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400" dirty="0">
                <a:solidFill>
                  <a:srgbClr val="92CCDC"/>
                </a:solidFill>
              </a:rPr>
              <a:t>Student: Vladimir </a:t>
            </a:r>
            <a:r>
              <a:rPr lang="en-US" sz="2400" dirty="0" err="1">
                <a:solidFill>
                  <a:srgbClr val="92CCDC"/>
                </a:solidFill>
              </a:rPr>
              <a:t>Khabaev</a:t>
            </a:r>
            <a:r>
              <a:rPr lang="en-US" sz="2400" dirty="0">
                <a:solidFill>
                  <a:srgbClr val="92CCDC"/>
                </a:solidFill>
              </a:rPr>
              <a:t>, Community College of Rhode Island (CCRI)</a:t>
            </a:r>
            <a:endParaRPr sz="2400" dirty="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400" dirty="0">
                <a:solidFill>
                  <a:srgbClr val="92CCDC"/>
                </a:solidFill>
              </a:rPr>
              <a:t>Mentor: Gaurav Khanna, University of Rhode Island (URI)</a:t>
            </a:r>
            <a:endParaRPr sz="24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400" dirty="0">
                <a:solidFill>
                  <a:srgbClr val="92CCDC"/>
                </a:solidFill>
              </a:rPr>
              <a:t>Researcher:  Brendan Britton, CCRI</a:t>
            </a:r>
            <a:endParaRPr sz="24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endParaRPr sz="1600" dirty="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92CCDC"/>
              </a:buClr>
              <a:buSzPts val="1600"/>
              <a:buNone/>
            </a:pPr>
            <a:r>
              <a:rPr lang="en-US" sz="2000" dirty="0">
                <a:solidFill>
                  <a:srgbClr val="92CCDC"/>
                </a:solidFill>
              </a:rPr>
              <a:t>July 7, 2021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1" t="25329" r="15208" b="36260"/>
          <a:stretch/>
        </p:blipFill>
        <p:spPr>
          <a:xfrm>
            <a:off x="2642417" y="3429000"/>
            <a:ext cx="3569110" cy="3082994"/>
          </a:xfrm>
          <a:prstGeom prst="rect">
            <a:avLst/>
          </a:prstGeom>
        </p:spPr>
      </p:pic>
      <p:sp>
        <p:nvSpPr>
          <p:cNvPr id="7" name="Google Shape;109;p16"/>
          <p:cNvSpPr txBox="1">
            <a:spLocks/>
          </p:cNvSpPr>
          <p:nvPr/>
        </p:nvSpPr>
        <p:spPr>
          <a:xfrm>
            <a:off x="2266335" y="0"/>
            <a:ext cx="4812890" cy="766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36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401151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98323" y="1600201"/>
            <a:ext cx="9045677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None/>
            </a:pPr>
            <a:r>
              <a:rPr lang="en-US" sz="4000" u="sng">
                <a:solidFill>
                  <a:srgbClr val="93CDDD"/>
                </a:solidFill>
                <a:sym typeface="Calibri"/>
              </a:rPr>
              <a:t>PROJECT GOALS</a:t>
            </a:r>
          </a:p>
          <a:p>
            <a:pPr indent="-457200">
              <a:spcBef>
                <a:spcPts val="0"/>
              </a:spcBef>
              <a:buSzPts val="4000"/>
            </a:pPr>
            <a:r>
              <a:rPr lang="en-US" u="sng"/>
              <a:t>Observational</a:t>
            </a:r>
            <a:r>
              <a:rPr lang="en-US"/>
              <a:t>: Reproduce legacy Astronomical results from a small college observatory</a:t>
            </a:r>
          </a:p>
          <a:p>
            <a:pPr indent="-457200">
              <a:spcBef>
                <a:spcPts val="0"/>
              </a:spcBef>
              <a:buSzPts val="4000"/>
            </a:pPr>
            <a:r>
              <a:rPr lang="en-US" u="sng"/>
              <a:t>Computational</a:t>
            </a:r>
            <a:r>
              <a:rPr lang="en-US"/>
              <a:t>: Develop data analysis pipeline for small-telescope spectroscopy (SPIDAR)</a:t>
            </a:r>
          </a:p>
          <a:p>
            <a:pPr indent="-457200">
              <a:spcBef>
                <a:spcPts val="0"/>
              </a:spcBef>
              <a:buSzPts val="4000"/>
            </a:pPr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project: redshift measurement of Quasar 3C273</a:t>
            </a:r>
          </a:p>
          <a:p>
            <a:pPr indent="-457200">
              <a:spcBef>
                <a:spcPts val="0"/>
              </a:spcBef>
              <a:buSzPts val="4000"/>
            </a:pPr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/ 3</a:t>
            </a:r>
            <a:r>
              <a:rPr lang="en-US" baseline="30000"/>
              <a:t>rd</a:t>
            </a:r>
            <a:r>
              <a:rPr lang="en-US"/>
              <a:t> / 4</a:t>
            </a:r>
            <a:r>
              <a:rPr lang="en-US" baseline="30000"/>
              <a:t>th</a:t>
            </a:r>
            <a:r>
              <a:rPr lang="en-US"/>
              <a:t> project: 3-D velocity vector of local star, binary star velocities, galaxy rotation curve</a:t>
            </a:r>
            <a:endParaRPr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685800" y="201469"/>
            <a:ext cx="7772400" cy="132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800"/>
            </a:pPr>
            <a:r>
              <a:rPr lang="en-US" sz="3200"/>
              <a:t>SPIDAR: </a:t>
            </a:r>
            <a:br>
              <a:rPr lang="en-US" sz="3200"/>
            </a:br>
            <a:r>
              <a:rPr lang="en-US" sz="3200"/>
              <a:t>Spectroscopic Imaging Data Analysis Routine </a:t>
            </a:r>
            <a:br>
              <a:rPr lang="en-US" sz="4800"/>
            </a:br>
            <a:endParaRPr lang="en-US" sz="2667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Data Analysis Software: IRAF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1368650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/>
              <a:t>IRAF: Image Reduction &amp; Analysis Facility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/>
              <a:t>Software for processing astronomical CCD images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>
                <a:solidFill>
                  <a:srgbClr val="93CDDD"/>
                </a:solidFill>
                <a:sym typeface="Calibri"/>
              </a:rPr>
              <a:t>Runs on UNIX/LINUX shell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/>
              <a:t>User command line input required</a:t>
            </a:r>
            <a:endParaRPr lang="en-US">
              <a:solidFill>
                <a:srgbClr val="93CDDD"/>
              </a:solidFill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/>
              <a:t>Developed by NOAO in 80s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>
                <a:solidFill>
                  <a:srgbClr val="93CDDD"/>
                </a:solidFill>
                <a:sym typeface="Calibri"/>
              </a:rPr>
              <a:t>Archaic, gnarly, and fun!</a:t>
            </a:r>
            <a:endParaRPr>
              <a:solidFill>
                <a:srgbClr val="93CDDD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7" y="114300"/>
            <a:ext cx="6715125" cy="6629400"/>
          </a:xfrm>
          <a:prstGeom prst="rect">
            <a:avLst/>
          </a:prstGeom>
        </p:spPr>
      </p:pic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1263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3200"/>
              <a:t>3C273 seen from Hubble Space Telescope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6590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1979111"/>
            <a:ext cx="6858000" cy="5143500"/>
          </a:xfrm>
          <a:prstGeom prst="rect">
            <a:avLst/>
          </a:prstGeom>
        </p:spPr>
      </p:pic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1263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3200"/>
              <a:t>3C273 seen from our “Humble Space Telescope”</a:t>
            </a:r>
            <a:endParaRPr sz="3200"/>
          </a:p>
        </p:txBody>
      </p:sp>
      <p:sp>
        <p:nvSpPr>
          <p:cNvPr id="5" name="Rectangle 4"/>
          <p:cNvSpPr/>
          <p:nvPr/>
        </p:nvSpPr>
        <p:spPr>
          <a:xfrm>
            <a:off x="5610209" y="2717724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3C273</a:t>
            </a:r>
            <a:endParaRPr lang="en-US" sz="240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007510" y="3168135"/>
            <a:ext cx="9832" cy="50144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06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8701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LHIRES III in situ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103;p15"/>
          <p:cNvSpPr txBox="1">
            <a:spLocks/>
          </p:cNvSpPr>
          <p:nvPr/>
        </p:nvSpPr>
        <p:spPr>
          <a:xfrm>
            <a:off x="685800" y="17403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3200">
                <a:solidFill>
                  <a:srgbClr val="FFC000"/>
                </a:solidFill>
              </a:rPr>
              <a:t>Margret Jacoby Observatory: 16-inch SCT Reflector, with LHIRES Spectrograph</a:t>
            </a:r>
          </a:p>
        </p:txBody>
      </p:sp>
      <p:sp>
        <p:nvSpPr>
          <p:cNvPr id="5" name="Google Shape;103;p15"/>
          <p:cNvSpPr txBox="1">
            <a:spLocks/>
          </p:cNvSpPr>
          <p:nvPr/>
        </p:nvSpPr>
        <p:spPr>
          <a:xfrm>
            <a:off x="7054645" y="1353409"/>
            <a:ext cx="1698523" cy="68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3200">
                <a:solidFill>
                  <a:srgbClr val="FFC000"/>
                </a:solidFill>
              </a:rPr>
              <a:t>Vladimir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72000" y="1317030"/>
            <a:ext cx="1189703" cy="1711305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612490" y="681374"/>
            <a:ext cx="5279923" cy="1403065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52967" y="1907458"/>
            <a:ext cx="250109" cy="42364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30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47368" y="58846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Measuring cosmological redshift</a:t>
            </a:r>
            <a:endParaRPr/>
          </a:p>
        </p:txBody>
      </p:sp>
      <p:pic>
        <p:nvPicPr>
          <p:cNvPr id="3074" name="Picture 2" descr="What is Cosmological Redshift 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05" y="0"/>
            <a:ext cx="7400925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2063803" y="1268078"/>
            <a:ext cx="1122819" cy="63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sz="3600">
                <a:solidFill>
                  <a:srgbClr val="00B0F0"/>
                </a:solidFill>
              </a:rPr>
              <a:t>H</a:t>
            </a:r>
            <a:r>
              <a:rPr lang="el-GR" sz="3600">
                <a:solidFill>
                  <a:srgbClr val="00B0F0"/>
                </a:solidFill>
                <a:latin typeface="times new roman" panose="02020603050405020304" pitchFamily="18" charset="0"/>
              </a:rPr>
              <a:t>β</a:t>
            </a:r>
            <a:endParaRPr sz="360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409"/>
            <a:ext cx="9144000" cy="25375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73245" y="1268078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H</a:t>
            </a:r>
            <a:r>
              <a:rPr lang="el-GR" sz="320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α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Google Shape;103;p15"/>
          <p:cNvSpPr txBox="1">
            <a:spLocks/>
          </p:cNvSpPr>
          <p:nvPr/>
        </p:nvSpPr>
        <p:spPr>
          <a:xfrm>
            <a:off x="1317522" y="1241880"/>
            <a:ext cx="834771" cy="63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3600">
                <a:solidFill>
                  <a:srgbClr val="0070C0"/>
                </a:solidFill>
              </a:rPr>
              <a:t>H</a:t>
            </a:r>
            <a:r>
              <a:rPr lang="el-GR">
                <a:solidFill>
                  <a:srgbClr val="0070C0"/>
                </a:solidFill>
                <a:latin typeface="times new roman" panose="02020603050405020304" pitchFamily="18" charset="0"/>
              </a:rPr>
              <a:t>γ</a:t>
            </a:r>
            <a:endParaRPr lang="el-GR" sz="36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03;p15"/>
          <p:cNvSpPr txBox="1">
            <a:spLocks/>
          </p:cNvSpPr>
          <p:nvPr/>
        </p:nvSpPr>
        <p:spPr>
          <a:xfrm>
            <a:off x="587023" y="1251429"/>
            <a:ext cx="825910" cy="63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3600">
                <a:solidFill>
                  <a:srgbClr val="7030A0"/>
                </a:solidFill>
              </a:rPr>
              <a:t>H</a:t>
            </a:r>
            <a:r>
              <a:rPr lang="el-GR">
                <a:solidFill>
                  <a:srgbClr val="7030A0"/>
                </a:solidFill>
                <a:latin typeface="times new roman" panose="02020603050405020304" pitchFamily="18" charset="0"/>
              </a:rPr>
              <a:t>δ</a:t>
            </a:r>
            <a:endParaRPr lang="el-GR" sz="360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1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1263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3C273 identifying map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5431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76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19</Slides>
  <Notes>19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SPIDAR:  Spectroscopic Imaging Data Analysis Routine  </vt:lpstr>
      <vt:lpstr>PowerPoint Presentation</vt:lpstr>
      <vt:lpstr>Data Analysis Software: IRAF</vt:lpstr>
      <vt:lpstr>3C273 seen from Hubble Space Telescope</vt:lpstr>
      <vt:lpstr>3C273 seen from our “Humble Space Telescope”</vt:lpstr>
      <vt:lpstr>LHIRES III in situ</vt:lpstr>
      <vt:lpstr>Measuring cosmological redshift</vt:lpstr>
      <vt:lpstr>Hβ</vt:lpstr>
      <vt:lpstr>3C273 identifying map</vt:lpstr>
      <vt:lpstr>5 sec exposure of star Arcturus</vt:lpstr>
      <vt:lpstr>Raw data 10min exposure of 3C273</vt:lpstr>
      <vt:lpstr>Photon collection obeys Poisson statistics!</vt:lpstr>
      <vt:lpstr>Full spectrum of 3C273</vt:lpstr>
      <vt:lpstr>Data Analysis: IRAF</vt:lpstr>
      <vt:lpstr>Data Analysis: IRAF</vt:lpstr>
      <vt:lpstr>3C273 H-α 7-10min spectrum stack</vt:lpstr>
      <vt:lpstr>3C273 H-β 7-spectrum stack</vt:lpstr>
      <vt:lpstr>Preliminary Results</vt:lpstr>
      <vt:lpstr>SPIDAR  SPectroscopic Imaging Data Analysis Routine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</dc:title>
  <dc:creator>Britton, Brendan</dc:creator>
  <cp:revision>5</cp:revision>
  <dcterms:modified xsi:type="dcterms:W3CDTF">2021-11-13T22:04:47Z</dcterms:modified>
</cp:coreProperties>
</file>