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64" r:id="rId2"/>
    <p:sldId id="265" r:id="rId3"/>
    <p:sldId id="266" r:id="rId4"/>
    <p:sldId id="267" r:id="rId5"/>
    <p:sldId id="268" r:id="rId6"/>
    <p:sldId id="260" r:id="rId7"/>
    <p:sldId id="269" r:id="rId8"/>
    <p:sldId id="308" r:id="rId9"/>
    <p:sldId id="337" r:id="rId10"/>
    <p:sldId id="332" r:id="rId11"/>
    <p:sldId id="338" r:id="rId12"/>
    <p:sldId id="261" r:id="rId13"/>
    <p:sldId id="262" r:id="rId14"/>
    <p:sldId id="263" r:id="rId15"/>
    <p:sldId id="339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News Organizations and credible figures, model may not have much India data as explanation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3B9C0-896A-4E18-9933-D32F2C3D3E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4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c370ed8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c370ed8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8c370ed8b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533b19b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533b19b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6533b19b7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533b19b7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533b19b7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6533b19b75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joy, optimism, sadness, and anger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725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Introduction/Motivation for project </a:t>
            </a:r>
          </a:p>
          <a:p>
            <a:pPr>
              <a:buFontTx/>
              <a:buChar char="-"/>
            </a:pPr>
            <a:r>
              <a:rPr lang="en-US" dirty="0"/>
              <a:t>Based on literature and what we know</a:t>
            </a:r>
          </a:p>
          <a:p>
            <a:pPr>
              <a:buFontTx/>
              <a:buChar char="-"/>
            </a:pPr>
            <a:r>
              <a:rPr lang="en-US" dirty="0"/>
              <a:t>Literature review and why it is significant </a:t>
            </a:r>
          </a:p>
          <a:p>
            <a:pPr>
              <a:buFontTx/>
              <a:buChar char="-"/>
            </a:pPr>
            <a:r>
              <a:rPr lang="en-US" dirty="0"/>
              <a:t>Why fake news is impactful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3431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Narrow down more</a:t>
            </a:r>
            <a:endParaRPr dirty="0"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1a4f0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Milestones with dates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Use participation letter to develop this slide</a:t>
            </a:r>
            <a:endParaRPr dirty="0"/>
          </a:p>
        </p:txBody>
      </p:sp>
      <p:sp>
        <p:nvSpPr>
          <p:cNvPr id="107" name="Google Shape;107;g501a4f0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3B9C0-896A-4E18-9933-D32F2C3D3E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0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 of Political Talk, </a:t>
            </a:r>
            <a:r>
              <a:rPr lang="en-US" dirty="0" err="1"/>
              <a:t>Samadi</a:t>
            </a:r>
            <a:r>
              <a:rPr lang="en-US" dirty="0"/>
              <a:t> is a COVID critic. Trump is the top user in both fake and real news in terms of being tagged.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3B9C0-896A-4E18-9933-D32F2C3D3E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09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Stefanovic has a Tweet with over 40 million views calling out Johnson for lying, really interesting that this conversation showed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3B9C0-896A-4E18-9933-D32F2C3D3E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1600" y="392192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590800" y="-533399"/>
            <a:ext cx="3962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62000"/>
            <a:ext cx="8001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2286000"/>
            <a:ext cx="3863339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48000"/>
            <a:ext cx="386333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9158" y="2286001"/>
            <a:ext cx="3863342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9158" y="3048000"/>
            <a:ext cx="386334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6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62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510136" y="5322102"/>
            <a:ext cx="2486640" cy="1142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685800" y="723016"/>
            <a:ext cx="7772400" cy="1572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800"/>
              <a:buFont typeface="Calibri"/>
              <a:buNone/>
            </a:pPr>
            <a:r>
              <a:rPr lang="en-US" sz="4800" dirty="0"/>
              <a:t>Detecting Covid-19 Misinformation on Social Media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 dirty="0">
                <a:solidFill>
                  <a:srgbClr val="92CCDC"/>
                </a:solidFill>
              </a:rPr>
              <a:t>Student: 	JASON MICHAUD, Bryant University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 dirty="0">
                <a:solidFill>
                  <a:srgbClr val="92CCDC"/>
                </a:solidFill>
              </a:rPr>
              <a:t>		jmichaud1@bryant.edu, 774-504-0390</a:t>
            </a:r>
            <a:endParaRPr sz="2000" dirty="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 dirty="0">
                <a:solidFill>
                  <a:srgbClr val="92CCDC"/>
                </a:solidFill>
              </a:rPr>
              <a:t>Mentor: 		DR. SUHONG LI, Bryant University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 dirty="0">
                <a:solidFill>
                  <a:srgbClr val="92CCDC"/>
                </a:solidFill>
              </a:rPr>
              <a:t>		sli@bryant.edu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 dirty="0">
                <a:solidFill>
                  <a:srgbClr val="92CCDC"/>
                </a:solidFill>
              </a:rPr>
              <a:t>Project Owner: 	DR. GAURAV KHANNA, University of 		Rhode Island gkhanna@uri.edu</a:t>
            </a:r>
            <a:endParaRPr sz="1600" dirty="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92CCDC"/>
              </a:buClr>
              <a:buSzPts val="1600"/>
              <a:buNone/>
            </a:pPr>
            <a:r>
              <a:rPr lang="en-US" sz="1600" dirty="0">
                <a:solidFill>
                  <a:srgbClr val="92CCDC"/>
                </a:solidFill>
              </a:rPr>
              <a:t>04/12/2023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A812E-B0A5-E952-CE36-03624EA2F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Kingdom Top Users Fake News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A0CC9-7F6D-3F45-3B52-B1A59DB70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FCE9A3-2BB8-D956-2C8E-66AD85C28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42" y="2571751"/>
            <a:ext cx="3626504" cy="2674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71C018-9135-71E3-8D5B-2BC6A9C6C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153" y="2571750"/>
            <a:ext cx="4243606" cy="31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38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0353-CB48-6C78-E0C4-BA9BA12EC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 Top Users Fake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DC54E-58CA-667A-2A63-D19A203F7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5EE2F-4E46-471F-897A-CA2F0E5D9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18" y="2416814"/>
            <a:ext cx="4272182" cy="3052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4A8E6F-78CA-7B1B-5A36-6D9D56A19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592" y="2416814"/>
            <a:ext cx="4257894" cy="31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0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Lessons Learned</a:t>
            </a: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370114" y="1447800"/>
            <a:ext cx="8229600" cy="3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Arial"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3CDD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How to use High Performance Cluster and request proper resources needed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Arial"/>
              <a:buChar char="–"/>
              <a:tabLst/>
              <a:defRPr/>
            </a:pPr>
            <a:r>
              <a:rPr lang="en-US" dirty="0"/>
              <a:t>Running batch jobs when dealing with high volume of data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Arial"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3CDD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NLP techniques in Spark for running models and analyzing data</a:t>
            </a:r>
            <a:endParaRPr lang="en-US" dirty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Arial"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3CDD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Applying a machine learning model to Tweets; prior to this project I had only run analysis on Tweets </a:t>
            </a:r>
          </a:p>
          <a:p>
            <a:pPr marL="457200" lvl="1" indent="0" algn="l" rtl="0">
              <a:spcBef>
                <a:spcPts val="800"/>
              </a:spcBef>
              <a:spcAft>
                <a:spcPts val="0"/>
              </a:spcAft>
              <a:buSzPts val="400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Publications/Contributions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Submitting shortly to PEARC Conference in the form of a poster or short paper prior to April 22</a:t>
            </a:r>
            <a:r>
              <a:rPr lang="en-US" baseline="30000" dirty="0"/>
              <a:t>nd</a:t>
            </a:r>
            <a:r>
              <a:rPr lang="en-US" dirty="0"/>
              <a:t> deadline</a:t>
            </a: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Written paper and presentation for my Senior Undergraduate Honors Thesis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200" dirty="0"/>
              <a:t>Contributions to Research </a:t>
            </a:r>
            <a:endParaRPr sz="32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200" dirty="0"/>
              <a:t>Computing Community </a:t>
            </a:r>
            <a:endParaRPr sz="3200" dirty="0"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Arial"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3CDD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Over the next few weeks, I am going to organize my code a bit better and write a detailed process of how I got up and running in the HPC environment and completed the project from modeling to analysis.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Arial"/>
              <a:buChar char="–"/>
              <a:tabLst/>
              <a:defRPr/>
            </a:pPr>
            <a:r>
              <a:rPr lang="en-US" dirty="0"/>
              <a:t>This is for the purposes of easing another student into a project in a similar area.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93CDD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BFF9A-FE58-3EE0-C586-6832B23A0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Thank you! 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CDD1C78-1D30-FB70-0DDB-0FD59DD45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921925"/>
            <a:ext cx="64008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1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9A2CC-1212-C5F8-F6AC-BE69C682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Covid-19 Pandemic through Social Media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3E425-2279-2395-378E-53B583E58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 project done by Brenna </a:t>
            </a:r>
            <a:r>
              <a:rPr lang="en-US" dirty="0" err="1"/>
              <a:t>Rojek</a:t>
            </a:r>
            <a:endParaRPr lang="en-US" dirty="0"/>
          </a:p>
          <a:p>
            <a:r>
              <a:rPr lang="en-US" dirty="0"/>
              <a:t>Study based on 1.2 billion COVID-19 Tweets collected since March 2020</a:t>
            </a:r>
          </a:p>
          <a:p>
            <a:r>
              <a:rPr lang="en-US" dirty="0"/>
              <a:t>Using the </a:t>
            </a:r>
            <a:r>
              <a:rPr lang="en-US" dirty="0" err="1"/>
              <a:t>Huggingface</a:t>
            </a:r>
            <a:r>
              <a:rPr lang="en-US" dirty="0"/>
              <a:t> </a:t>
            </a:r>
            <a:r>
              <a:rPr lang="en-US" dirty="0" err="1"/>
              <a:t>Carddiff</a:t>
            </a:r>
            <a:r>
              <a:rPr lang="en-US" dirty="0"/>
              <a:t> NLP emotion model to extract emotion, anger and sadness were found to be dominant. </a:t>
            </a:r>
          </a:p>
          <a:p>
            <a:r>
              <a:rPr lang="en-US" dirty="0"/>
              <a:t>Since August 2021, anger has risen towards the discussion of the COVID-19 vaccine</a:t>
            </a:r>
          </a:p>
        </p:txBody>
      </p:sp>
    </p:spTree>
    <p:extLst>
      <p:ext uri="{BB962C8B-B14F-4D97-AF65-F5344CB8AC3E}">
        <p14:creationId xmlns:p14="http://schemas.microsoft.com/office/powerpoint/2010/main" val="112898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F0D4-D3E3-345E-1C2F-75B04B72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E5BCA-CCF1-4858-7635-2CCF71BB7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Study based on over 1.5 billion COVID-19 Tweets collected since March 2020</a:t>
            </a:r>
          </a:p>
          <a:p>
            <a:r>
              <a:rPr lang="en-US" sz="2800" dirty="0"/>
              <a:t>Fake news is an area of interest with Twitter data, ML studies exist in this domain. </a:t>
            </a:r>
          </a:p>
          <a:p>
            <a:r>
              <a:rPr lang="en-US" sz="2800" dirty="0"/>
              <a:t>Main goal is to predict fake news related to COVID-19 while also understanding how it spreads, what the topics are, and who is important</a:t>
            </a:r>
          </a:p>
          <a:p>
            <a:r>
              <a:rPr lang="en-US" sz="2800" dirty="0"/>
              <a:t>Analysis to be done in </a:t>
            </a:r>
            <a:r>
              <a:rPr lang="en-US" sz="2800" dirty="0" err="1"/>
              <a:t>PySpark</a:t>
            </a:r>
            <a:r>
              <a:rPr lang="en-US" sz="2800" dirty="0"/>
              <a:t> and models to be run in HPC environment</a:t>
            </a:r>
          </a:p>
        </p:txBody>
      </p:sp>
    </p:spTree>
    <p:extLst>
      <p:ext uri="{BB962C8B-B14F-4D97-AF65-F5344CB8AC3E}">
        <p14:creationId xmlns:p14="http://schemas.microsoft.com/office/powerpoint/2010/main" val="330322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4400" dirty="0"/>
              <a:t>Detecting Covid-19 Misinformation on Social Media</a:t>
            </a:r>
            <a:endParaRPr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57200" y="1328338"/>
            <a:ext cx="8516679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3600" dirty="0"/>
              <a:t>Goals</a:t>
            </a:r>
            <a:endParaRPr sz="2400" dirty="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3200" dirty="0"/>
              <a:t>Develop and validate a machine learning model to predict COVID-19 misinformation for the USA, India, and UK.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3200" dirty="0"/>
              <a:t>Uncover how COVID-19 misinformation spreads through social media, and who is spreading it.</a:t>
            </a:r>
          </a:p>
          <a:p>
            <a:pPr marL="742950" lvl="1" indent="-285750">
              <a:spcBef>
                <a:spcPts val="800"/>
              </a:spcBef>
              <a:buSzPts val="4000"/>
            </a:pPr>
            <a:r>
              <a:rPr lang="en-US" sz="3200" dirty="0"/>
              <a:t>Deepening understanding of text-based machine learning techniques 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endParaRPr lang="en-US" sz="3200" dirty="0"/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4400" dirty="0"/>
              <a:t>Detecting Covid-19 Misinformation on Social Media</a:t>
            </a:r>
            <a:endParaRPr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2800" dirty="0"/>
              <a:t>Timeframe</a:t>
            </a:r>
          </a:p>
          <a:p>
            <a:pPr marL="971550" lvl="1" indent="-514350">
              <a:spcBef>
                <a:spcPts val="0"/>
              </a:spcBef>
              <a:buSzPts val="4400"/>
              <a:buFont typeface="+mj-lt"/>
              <a:buAutoNum type="arabicPeriod"/>
            </a:pPr>
            <a:r>
              <a:rPr lang="en-US" sz="2400" dirty="0"/>
              <a:t>Initial Research</a:t>
            </a:r>
          </a:p>
          <a:p>
            <a:pPr marL="1428750" lvl="2" indent="-514350">
              <a:spcBef>
                <a:spcPts val="0"/>
              </a:spcBef>
              <a:buSzPts val="4400"/>
            </a:pPr>
            <a:r>
              <a:rPr lang="en-US" sz="2000" dirty="0"/>
              <a:t>Literature review and technology (NLP and ML)</a:t>
            </a:r>
          </a:p>
          <a:p>
            <a:pPr marL="1428750" lvl="2" indent="-514350">
              <a:spcBef>
                <a:spcPts val="0"/>
              </a:spcBef>
              <a:buSzPts val="4400"/>
            </a:pPr>
            <a:r>
              <a:rPr lang="en-US" sz="2000" dirty="0"/>
              <a:t>Start to learn HPC</a:t>
            </a:r>
          </a:p>
          <a:p>
            <a:pPr lvl="2" indent="-457200">
              <a:spcBef>
                <a:spcPts val="0"/>
              </a:spcBef>
              <a:buSzPts val="4400"/>
            </a:pPr>
            <a:r>
              <a:rPr lang="en-US" sz="2000" dirty="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November 2022</a:t>
            </a:r>
          </a:p>
          <a:p>
            <a:pPr marL="971550" lvl="1" indent="-514350">
              <a:spcBef>
                <a:spcPts val="0"/>
              </a:spcBef>
              <a:buSzPts val="4400"/>
              <a:buFont typeface="+mj-lt"/>
              <a:buAutoNum type="arabicPeriod"/>
            </a:pPr>
            <a:r>
              <a:rPr lang="en-US" sz="2400" dirty="0"/>
              <a:t>Dataset Creation</a:t>
            </a:r>
          </a:p>
          <a:p>
            <a:pPr marL="1428750" lvl="2" indent="-514350">
              <a:spcBef>
                <a:spcPts val="0"/>
              </a:spcBef>
              <a:buSzPts val="4400"/>
            </a:pPr>
            <a:r>
              <a:rPr lang="en-US" sz="2000" dirty="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December 2022</a:t>
            </a:r>
            <a:endParaRPr lang="en-US" sz="2000" dirty="0"/>
          </a:p>
          <a:p>
            <a:pPr marL="971550" lvl="1" indent="-514350">
              <a:spcBef>
                <a:spcPts val="0"/>
              </a:spcBef>
              <a:buSzPts val="4400"/>
              <a:buFont typeface="+mj-lt"/>
              <a:buAutoNum type="arabicPeriod"/>
            </a:pPr>
            <a:r>
              <a:rPr lang="en-US" sz="2400" dirty="0"/>
              <a:t>Analysis and Building models</a:t>
            </a:r>
          </a:p>
          <a:p>
            <a:pPr marL="1428750" lvl="2" indent="-514350">
              <a:spcBef>
                <a:spcPts val="0"/>
              </a:spcBef>
              <a:buSzPts val="4400"/>
            </a:pPr>
            <a:r>
              <a:rPr lang="en-US" sz="2000" dirty="0"/>
              <a:t>Continue to familiarize with HPC</a:t>
            </a:r>
          </a:p>
          <a:p>
            <a:pPr marL="1428750" lvl="2" indent="-514350">
              <a:spcBef>
                <a:spcPts val="0"/>
              </a:spcBef>
              <a:buSzPts val="4400"/>
            </a:pPr>
            <a:r>
              <a:rPr lang="en-US" sz="2000" dirty="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January 2023</a:t>
            </a:r>
          </a:p>
          <a:p>
            <a:pPr marL="971550" lvl="1" indent="-514350">
              <a:spcBef>
                <a:spcPts val="0"/>
              </a:spcBef>
              <a:buSzPts val="4400"/>
              <a:buFont typeface="+mj-lt"/>
              <a:buAutoNum type="arabicPeriod"/>
            </a:pPr>
            <a:r>
              <a:rPr lang="en-US" sz="2400" dirty="0"/>
              <a:t>Refining Models and Writing Paper</a:t>
            </a:r>
          </a:p>
          <a:p>
            <a:pPr marL="1428750" lvl="2" indent="-514350">
              <a:spcBef>
                <a:spcPts val="0"/>
              </a:spcBef>
              <a:buSzPts val="4400"/>
            </a:pPr>
            <a:r>
              <a:rPr lang="en-US" sz="2000" dirty="0"/>
              <a:t>February 2023-March 2023</a:t>
            </a:r>
          </a:p>
          <a:p>
            <a:pPr marL="971550" lvl="1" indent="-514350">
              <a:spcBef>
                <a:spcPts val="0"/>
              </a:spcBef>
              <a:buSzPts val="4400"/>
              <a:buFont typeface="+mj-lt"/>
              <a:buAutoNum type="arabicPeriod"/>
            </a:pPr>
            <a:r>
              <a:rPr lang="en-US" sz="2400" dirty="0"/>
              <a:t>Present and Submit for Publication</a:t>
            </a:r>
          </a:p>
          <a:p>
            <a:pPr marL="457200" lvl="1" indent="0">
              <a:spcBef>
                <a:spcPts val="0"/>
              </a:spcBef>
              <a:buSzPts val="4400"/>
              <a:buNone/>
            </a:pPr>
            <a:r>
              <a:rPr lang="en-US" sz="2400" dirty="0"/>
              <a:t>	 PEARC Conference</a:t>
            </a:r>
          </a:p>
          <a:p>
            <a:pPr marL="1428750" lvl="2" indent="-514350">
              <a:spcBef>
                <a:spcPts val="0"/>
              </a:spcBef>
              <a:buSzPts val="4400"/>
            </a:pPr>
            <a:r>
              <a:rPr lang="en-US" sz="2000" dirty="0"/>
              <a:t>April 2023</a:t>
            </a:r>
          </a:p>
          <a:p>
            <a:pPr marL="457200" lvl="1" indent="0">
              <a:spcBef>
                <a:spcPts val="0"/>
              </a:spcBef>
              <a:buSzPts val="440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4400" dirty="0"/>
              <a:t>Detecting Covid-19 Misinformation on Social Media</a:t>
            </a:r>
            <a:endParaRPr dirty="0"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370114" y="16764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4400" dirty="0"/>
              <a:t>What we accomplished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dirty="0"/>
              <a:t> Learning how to use High Performance Cluster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dirty="0"/>
              <a:t>Successfully applying machine learning model to Tweets and labeling them as Fake or Real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dirty="0"/>
              <a:t>Uncovering differences between predicted real news and predicted fake news for each country through text analysis techniques</a:t>
            </a:r>
          </a:p>
          <a:p>
            <a:pPr marL="1200150" lvl="2" indent="-285750">
              <a:spcBef>
                <a:spcPts val="800"/>
              </a:spcBef>
              <a:buSzPts val="4000"/>
              <a:buChar char="–"/>
            </a:pPr>
            <a:r>
              <a:rPr lang="en-US" dirty="0"/>
              <a:t>Top Hashtags, Top Users Tagged, LDA Topic</a:t>
            </a:r>
          </a:p>
          <a:p>
            <a:pPr marL="914400" lvl="2" indent="0">
              <a:spcBef>
                <a:spcPts val="800"/>
              </a:spcBef>
              <a:buSzPts val="4000"/>
              <a:buNone/>
            </a:pPr>
            <a:r>
              <a:rPr lang="en-US" dirty="0"/>
              <a:t>Modeling, </a:t>
            </a:r>
            <a:r>
              <a:rPr lang="en-US" dirty="0" err="1"/>
              <a:t>Wordclouds</a:t>
            </a:r>
            <a:endParaRPr lang="en-US" dirty="0"/>
          </a:p>
        </p:txBody>
      </p:sp>
      <p:sp>
        <p:nvSpPr>
          <p:cNvPr id="117" name="Google Shape;117;p17"/>
          <p:cNvSpPr txBox="1"/>
          <p:nvPr/>
        </p:nvSpPr>
        <p:spPr>
          <a:xfrm>
            <a:off x="2862150" y="2481415"/>
            <a:ext cx="73449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3D59-0B28-B72E-2CAE-8C94792E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Detecting Covid-19 Misinformation on Social Media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78BA4-4193-8127-19A5-42553F7703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B60B5-8523-DA10-3936-5F69614EF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18" y="2261734"/>
            <a:ext cx="6795563" cy="432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5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F939B-0E2F-0003-C8CA-585293352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Modeling United States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C0DC-A72E-1959-5ECA-EA928A74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740" y="2143124"/>
            <a:ext cx="3863339" cy="571499"/>
          </a:xfrm>
        </p:spPr>
        <p:txBody>
          <a:bodyPr/>
          <a:lstStyle/>
          <a:p>
            <a:r>
              <a:rPr lang="en-US" dirty="0"/>
              <a:t>Fake News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8D18835-CDF8-32C2-487F-89BCA72DE86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44977" y="2726867"/>
          <a:ext cx="3927022" cy="2929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511">
                  <a:extLst>
                    <a:ext uri="{9D8B030D-6E8A-4147-A177-3AD203B41FA5}">
                      <a16:colId xmlns:a16="http://schemas.microsoft.com/office/drawing/2014/main" val="1557775783"/>
                    </a:ext>
                  </a:extLst>
                </a:gridCol>
                <a:gridCol w="1963511">
                  <a:extLst>
                    <a:ext uri="{9D8B030D-6E8A-4147-A177-3AD203B41FA5}">
                      <a16:colId xmlns:a16="http://schemas.microsoft.com/office/drawing/2014/main" val="35937811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Topic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Key Terms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763224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/>
                        <a:t>COVID Symptoms/Work from Home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u="sng" dirty="0"/>
                        <a:t>Long</a:t>
                      </a:r>
                      <a:r>
                        <a:rPr lang="en-US" sz="1200" dirty="0"/>
                        <a:t>, symptom, ill, work, worker, home, relief, night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030772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/>
                        <a:t>Politics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Test, Trump, Biden, Fauci, Kamala, </a:t>
                      </a:r>
                      <a:r>
                        <a:rPr lang="en-US" sz="1200" b="1" u="sng" dirty="0"/>
                        <a:t>lab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67762530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r>
                        <a:rPr lang="en-US" sz="1200" dirty="0"/>
                        <a:t>COVID Treatment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Say, Trump, world, cure, </a:t>
                      </a:r>
                      <a:r>
                        <a:rPr lang="en-US" sz="1200" b="1" u="sng" dirty="0" err="1"/>
                        <a:t>Hydroxycloroquine</a:t>
                      </a:r>
                      <a:r>
                        <a:rPr lang="en-US" sz="1200" dirty="0"/>
                        <a:t>, </a:t>
                      </a:r>
                      <a:r>
                        <a:rPr lang="en-US" sz="1200" b="1" u="sng" dirty="0"/>
                        <a:t>treat</a:t>
                      </a:r>
                      <a:r>
                        <a:rPr lang="en-US" sz="1200" dirty="0"/>
                        <a:t>, case, </a:t>
                      </a:r>
                      <a:r>
                        <a:rPr lang="en-US" sz="1200" b="1" u="sng" dirty="0"/>
                        <a:t>take</a:t>
                      </a:r>
                      <a:r>
                        <a:rPr lang="en-US" sz="1200" dirty="0"/>
                        <a:t>, vaccinate, die, death, risk, </a:t>
                      </a:r>
                      <a:r>
                        <a:rPr lang="en-US" sz="1200" b="1" u="sng" dirty="0"/>
                        <a:t>refuse</a:t>
                      </a:r>
                      <a:r>
                        <a:rPr lang="en-US" sz="1200" dirty="0"/>
                        <a:t>, make, </a:t>
                      </a:r>
                      <a:r>
                        <a:rPr lang="en-US" sz="1200" b="1" u="sng" dirty="0"/>
                        <a:t>believe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080285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en-US" sz="1200" dirty="0"/>
                        <a:t>Cases and Lockdown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Social, lockdown, mask, free, distance, death, government, south, level, immunity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4429790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4FAC8D-3CAB-4B1C-E60E-9D55A0F19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8922" y="2143126"/>
            <a:ext cx="3863342" cy="571499"/>
          </a:xfrm>
        </p:spPr>
        <p:txBody>
          <a:bodyPr/>
          <a:lstStyle/>
          <a:p>
            <a:r>
              <a:rPr lang="en-US" dirty="0"/>
              <a:t>Real News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F43F9A9-B7A7-0A33-0CD3-2483229E139F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708687" y="2714623"/>
          <a:ext cx="4231206" cy="1946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603">
                  <a:extLst>
                    <a:ext uri="{9D8B030D-6E8A-4147-A177-3AD203B41FA5}">
                      <a16:colId xmlns:a16="http://schemas.microsoft.com/office/drawing/2014/main" val="3219355634"/>
                    </a:ext>
                  </a:extLst>
                </a:gridCol>
                <a:gridCol w="2115603">
                  <a:extLst>
                    <a:ext uri="{9D8B030D-6E8A-4147-A177-3AD203B41FA5}">
                      <a16:colId xmlns:a16="http://schemas.microsoft.com/office/drawing/2014/main" val="354529329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Topic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Key Terms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937619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200" dirty="0"/>
                        <a:t>Mask mandate and social distancing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Test, mask, school, mandate, child, spread, require, flu, kid, stay, home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772552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/>
                        <a:t>COVID Statistics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Case, death, report, state, break, death, million, die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0636566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200" dirty="0"/>
                        <a:t>Politics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Trump, president, CDC, Biden, Fauci, data, lie, force, bill, republican, money, vote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512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640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14DDF-F647-3799-C417-D8072E2F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Top Users Fake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AA744-7592-D682-CE44-37028668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EA2710-F303-FD81-9CAA-214A9360B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18" y="2446114"/>
            <a:ext cx="4272182" cy="3114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92F95E-D161-A5CA-1422-2B1EC3908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974" y="2446113"/>
            <a:ext cx="4229318" cy="31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75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76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9950</TotalTime>
  <Words>826</Words>
  <Application>Microsoft Office PowerPoint</Application>
  <PresentationFormat>On-screen Show (4:3)</PresentationFormat>
  <Paragraphs>105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Detecting Covid-19 Misinformation on Social Media</vt:lpstr>
      <vt:lpstr>Understanding Covid-19 Pandemic through Social Media Discussion</vt:lpstr>
      <vt:lpstr>Introduction</vt:lpstr>
      <vt:lpstr>Detecting Covid-19 Misinformation on Social Media</vt:lpstr>
      <vt:lpstr>Detecting Covid-19 Misinformation on Social Media</vt:lpstr>
      <vt:lpstr>Detecting Covid-19 Misinformation on Social Media</vt:lpstr>
      <vt:lpstr>Detecting Covid-19 Misinformation on Social Media</vt:lpstr>
      <vt:lpstr>Topic Modeling United States</vt:lpstr>
      <vt:lpstr>United States Top Users Fake News</vt:lpstr>
      <vt:lpstr>United Kingdom Top Users Fake News</vt:lpstr>
      <vt:lpstr>India Top Users Fake News</vt:lpstr>
      <vt:lpstr>Lessons Learned</vt:lpstr>
      <vt:lpstr>Publications/Contributions</vt:lpstr>
      <vt:lpstr>Contributions to Research  Computing Community </vt:lpstr>
      <vt:lpstr>Thank you!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</dc:title>
  <cp:lastModifiedBy>Jason Michaud</cp:lastModifiedBy>
  <cp:revision>5</cp:revision>
  <dcterms:modified xsi:type="dcterms:W3CDTF">2023-04-12T20:40:31Z</dcterms:modified>
</cp:coreProperties>
</file>